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0" r:id="rId2"/>
  </p:sldMasterIdLst>
  <p:notesMasterIdLst>
    <p:notesMasterId r:id="rId33"/>
  </p:notesMasterIdLst>
  <p:sldIdLst>
    <p:sldId id="346" r:id="rId3"/>
    <p:sldId id="433" r:id="rId4"/>
    <p:sldId id="399" r:id="rId5"/>
    <p:sldId id="406" r:id="rId6"/>
    <p:sldId id="409" r:id="rId7"/>
    <p:sldId id="416" r:id="rId8"/>
    <p:sldId id="405" r:id="rId9"/>
    <p:sldId id="403" r:id="rId10"/>
    <p:sldId id="415" r:id="rId11"/>
    <p:sldId id="407" r:id="rId12"/>
    <p:sldId id="417" r:id="rId13"/>
    <p:sldId id="418" r:id="rId14"/>
    <p:sldId id="413" r:id="rId15"/>
    <p:sldId id="401" r:id="rId16"/>
    <p:sldId id="414" r:id="rId17"/>
    <p:sldId id="419" r:id="rId18"/>
    <p:sldId id="421" r:id="rId19"/>
    <p:sldId id="428" r:id="rId20"/>
    <p:sldId id="429" r:id="rId21"/>
    <p:sldId id="426" r:id="rId22"/>
    <p:sldId id="422" r:id="rId23"/>
    <p:sldId id="425" r:id="rId24"/>
    <p:sldId id="423" r:id="rId25"/>
    <p:sldId id="427" r:id="rId26"/>
    <p:sldId id="424" r:id="rId27"/>
    <p:sldId id="432" r:id="rId28"/>
    <p:sldId id="431" r:id="rId29"/>
    <p:sldId id="430" r:id="rId30"/>
    <p:sldId id="420" r:id="rId31"/>
    <p:sldId id="43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동준" initials="조동" lastIdx="5" clrIdx="0">
    <p:extLst>
      <p:ext uri="{19B8F6BF-5375-455C-9EA6-DF929625EA0E}">
        <p15:presenceInfo xmlns:p15="http://schemas.microsoft.com/office/powerpoint/2012/main" userId="S-1-5-21-2435357467-3605829668-1462197750-12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555"/>
    <a:srgbClr val="33F8BA"/>
    <a:srgbClr val="6600FF"/>
    <a:srgbClr val="4062F0"/>
    <a:srgbClr val="E44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1649" autoAdjust="0"/>
  </p:normalViewPr>
  <p:slideViewPr>
    <p:cSldViewPr snapToGrid="0">
      <p:cViewPr varScale="1">
        <p:scale>
          <a:sx n="108" d="100"/>
          <a:sy n="108" d="100"/>
        </p:scale>
        <p:origin x="90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CF33B-BBDF-4276-B24D-9E970FFA2E11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821B1-ADE5-4C04-9D68-EA473CB08D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7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QA</a:t>
            </a:r>
            <a:r>
              <a:rPr lang="ko-KR" altLang="en-US" dirty="0" smtClean="0"/>
              <a:t>팀 </a:t>
            </a:r>
            <a:r>
              <a:rPr lang="ko-KR" altLang="en-US" dirty="0" smtClean="0"/>
              <a:t>김석훈입니다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인서트코인즈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개발팀내에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QA </a:t>
            </a:r>
            <a:r>
              <a:rPr lang="ko-KR" altLang="en-US" dirty="0" smtClean="0"/>
              <a:t>포지션에 금주에 </a:t>
            </a:r>
            <a:r>
              <a:rPr lang="ko-KR" altLang="en-US" dirty="0" err="1" smtClean="0"/>
              <a:t>세팅되었는데요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업무 협업을 본격적으로 진행하기에 앞서 저희 </a:t>
            </a:r>
            <a:r>
              <a:rPr lang="en-US" altLang="ko-KR" dirty="0" smtClean="0"/>
              <a:t>QA</a:t>
            </a:r>
            <a:r>
              <a:rPr lang="ko-KR" altLang="en-US" dirty="0" smtClean="0"/>
              <a:t>팀에 대한 기본 업무와</a:t>
            </a:r>
            <a:endParaRPr lang="en-US" altLang="ko-KR" dirty="0" smtClean="0"/>
          </a:p>
          <a:p>
            <a:r>
              <a:rPr lang="ko-KR" altLang="en-US" dirty="0" err="1" smtClean="0"/>
              <a:t>개발팀내에서의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향후 스케줄까지 간단히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834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궁금한 것이 무척 많아서 질문도 많고 그것 확실한지 대해서 정리하고 남기고 싶어합니다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3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물론 많은 분들의 예상 </a:t>
            </a:r>
            <a:r>
              <a:rPr lang="ko-KR" altLang="en-US" dirty="0" err="1" smtClean="0"/>
              <a:t>처럼</a:t>
            </a:r>
            <a:r>
              <a:rPr lang="ko-KR" altLang="en-US" dirty="0" smtClean="0"/>
              <a:t> 테스트에 필요한 부분들을 반복적으로 요구하고 그것들이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지속되다보면</a:t>
            </a:r>
            <a:r>
              <a:rPr lang="ko-KR" altLang="en-US" baseline="0" dirty="0" smtClean="0"/>
              <a:t> 사이가 멀어지는 경우도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55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모든</a:t>
            </a:r>
            <a:r>
              <a:rPr lang="ko-KR" altLang="en-US" baseline="0" dirty="0" smtClean="0"/>
              <a:t> 것은 좋은 제품을 만들기 위해서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함께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6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정의되어 있는 </a:t>
            </a:r>
            <a:r>
              <a:rPr lang="en-US" altLang="ko-KR" dirty="0" smtClean="0"/>
              <a:t>QA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TQA : </a:t>
            </a:r>
            <a:r>
              <a:rPr lang="ko-KR" altLang="en-US" dirty="0" smtClean="0"/>
              <a:t>게임의 테스트를 전문적으로 하는 </a:t>
            </a:r>
            <a:r>
              <a:rPr lang="en-US" altLang="ko-KR" dirty="0" smtClean="0"/>
              <a:t>QA</a:t>
            </a:r>
          </a:p>
          <a:p>
            <a:r>
              <a:rPr lang="en-US" altLang="ko-KR" dirty="0" smtClean="0"/>
              <a:t>FQA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게임의 재미를 테스트 하는 </a:t>
            </a:r>
            <a:r>
              <a:rPr lang="en-US" altLang="ko-KR" baseline="0" dirty="0" smtClean="0"/>
              <a:t>QA</a:t>
            </a:r>
          </a:p>
          <a:p>
            <a:r>
              <a:rPr lang="en-US" altLang="ko-KR" baseline="0" dirty="0" smtClean="0"/>
              <a:t>CQA : </a:t>
            </a:r>
            <a:r>
              <a:rPr lang="ko-KR" altLang="en-US" baseline="0" dirty="0" smtClean="0"/>
              <a:t>게임의 매출을 저해할 요소를 우선적으로 찾는 </a:t>
            </a:r>
            <a:r>
              <a:rPr lang="en-US" altLang="ko-KR" baseline="0" dirty="0" smtClean="0"/>
              <a:t>QA (</a:t>
            </a:r>
            <a:r>
              <a:rPr lang="ko-KR" altLang="en-US" baseline="0" dirty="0" err="1" smtClean="0"/>
              <a:t>어뷰징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파일변조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헥</a:t>
            </a:r>
            <a:r>
              <a:rPr lang="ko-KR" altLang="en-US" baseline="0" dirty="0" smtClean="0"/>
              <a:t> 등등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DQA : </a:t>
            </a:r>
            <a:r>
              <a:rPr lang="ko-KR" altLang="en-US" baseline="0" dirty="0" smtClean="0"/>
              <a:t>지표의 변화를 분석해서 문제점을 찾는 </a:t>
            </a:r>
            <a:r>
              <a:rPr lang="en-US" altLang="ko-KR" baseline="0" dirty="0" smtClean="0"/>
              <a:t>QA</a:t>
            </a:r>
          </a:p>
          <a:p>
            <a:r>
              <a:rPr lang="en-US" altLang="ko-KR" baseline="0" dirty="0" smtClean="0"/>
              <a:t>PQA : </a:t>
            </a:r>
            <a:r>
              <a:rPr lang="ko-KR" altLang="en-US" baseline="0" dirty="0" err="1" smtClean="0"/>
              <a:t>퍼블리싱</a:t>
            </a:r>
            <a:r>
              <a:rPr lang="ko-KR" altLang="en-US" baseline="0" dirty="0" smtClean="0"/>
              <a:t> 업체가 보유한 </a:t>
            </a:r>
            <a:r>
              <a:rPr lang="en-US" altLang="ko-KR" baseline="0" dirty="0" smtClean="0"/>
              <a:t>QA </a:t>
            </a:r>
            <a:r>
              <a:rPr lang="ko-KR" altLang="en-US" baseline="0" dirty="0" smtClean="0"/>
              <a:t>대부분 </a:t>
            </a:r>
            <a:r>
              <a:rPr lang="ko-KR" altLang="en-US" baseline="0" dirty="0" err="1" smtClean="0"/>
              <a:t>런처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결제와 같은 연결되는 부분을 핵심적으로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개발</a:t>
            </a:r>
            <a:r>
              <a:rPr lang="en-US" altLang="ko-KR" baseline="0" dirty="0" smtClean="0"/>
              <a:t>QA : </a:t>
            </a:r>
            <a:r>
              <a:rPr lang="ko-KR" altLang="en-US" baseline="0" dirty="0" smtClean="0"/>
              <a:t>개발팀에서 개발과 동시에 작업하는 </a:t>
            </a:r>
            <a:r>
              <a:rPr lang="en-US" altLang="ko-KR" baseline="0" dirty="0" smtClean="0"/>
              <a:t>QA</a:t>
            </a:r>
          </a:p>
          <a:p>
            <a:r>
              <a:rPr lang="en-US" altLang="ko-KR" dirty="0" smtClean="0"/>
              <a:t>SQA : </a:t>
            </a:r>
            <a:r>
              <a:rPr lang="ko-KR" altLang="en-US" dirty="0" smtClean="0"/>
              <a:t>오픈 후에 모니터링과 유저와의 </a:t>
            </a:r>
            <a:r>
              <a:rPr lang="ko-KR" altLang="en-US" dirty="0" err="1" smtClean="0"/>
              <a:t>커뮤케이션을</a:t>
            </a:r>
            <a:r>
              <a:rPr lang="ko-KR" altLang="en-US" dirty="0" smtClean="0"/>
              <a:t> 통해 문제를 확인하는 </a:t>
            </a:r>
            <a:r>
              <a:rPr lang="en-US" altLang="ko-KR" dirty="0" smtClean="0"/>
              <a:t>QA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3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6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그외에</a:t>
            </a:r>
            <a:r>
              <a:rPr lang="ko-KR" altLang="en-US" dirty="0" smtClean="0"/>
              <a:t> 일정 </a:t>
            </a:r>
            <a:r>
              <a:rPr lang="ko-KR" altLang="en-US" dirty="0" err="1" smtClean="0"/>
              <a:t>주기별로</a:t>
            </a:r>
            <a:r>
              <a:rPr lang="ko-KR" altLang="en-US" dirty="0" smtClean="0"/>
              <a:t> 포스트 </a:t>
            </a:r>
            <a:r>
              <a:rPr lang="ko-KR" altLang="en-US" dirty="0" err="1" smtClean="0"/>
              <a:t>포텀과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BTS </a:t>
            </a:r>
            <a:r>
              <a:rPr lang="ko-KR" altLang="en-US" dirty="0" smtClean="0"/>
              <a:t>통계를 통한 버그 수정 </a:t>
            </a:r>
            <a:r>
              <a:rPr lang="ko-KR" altLang="en-US" dirty="0" err="1" smtClean="0"/>
              <a:t>프레싱이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들갈</a:t>
            </a:r>
            <a:r>
              <a:rPr lang="ko-KR" altLang="en-US" dirty="0" smtClean="0"/>
              <a:t> 것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15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QA</a:t>
            </a:r>
            <a:r>
              <a:rPr lang="ko-KR" altLang="en-US" dirty="0" smtClean="0"/>
              <a:t>를 진행하면서 발견되는 주요 이슈 사례인데요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크게 기획이슈 프로그래밍이슈 그래픽적인 이슈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정도 사례를 모아보았습니다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기획적인 이슈입니다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1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737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16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2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시작에 앞서 간략한 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smtClean="0"/>
              <a:t>QA</a:t>
            </a:r>
            <a:r>
              <a:rPr lang="ko-KR" altLang="en-US" dirty="0" smtClean="0"/>
              <a:t>에 대한 기본 업무 소개부터 현 업계의 </a:t>
            </a:r>
            <a:r>
              <a:rPr lang="en-US" altLang="ko-KR" dirty="0" smtClean="0"/>
              <a:t>QA 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개발팀 내에서의 </a:t>
            </a:r>
            <a:r>
              <a:rPr lang="ko-KR" altLang="en-US" dirty="0" err="1" smtClean="0"/>
              <a:t>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장기적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단기적 </a:t>
            </a:r>
            <a:r>
              <a:rPr lang="en-US" altLang="ko-KR" dirty="0" smtClean="0"/>
              <a:t>to do list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QA</a:t>
            </a:r>
            <a:r>
              <a:rPr lang="ko-KR" altLang="en-US" dirty="0" smtClean="0"/>
              <a:t>쪽에서 어떤 이슈들을 다루고 있는지 사례와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분기 내의 간략한 </a:t>
            </a:r>
            <a:r>
              <a:rPr lang="ko-KR" altLang="en-US" dirty="0" smtClean="0"/>
              <a:t>목표 등을</a:t>
            </a:r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8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그외에</a:t>
            </a:r>
            <a:r>
              <a:rPr lang="ko-KR" altLang="en-US" dirty="0" smtClean="0"/>
              <a:t> 일정 </a:t>
            </a:r>
            <a:r>
              <a:rPr lang="ko-KR" altLang="en-US" dirty="0" err="1" smtClean="0"/>
              <a:t>주기별로</a:t>
            </a:r>
            <a:r>
              <a:rPr lang="ko-KR" altLang="en-US" dirty="0" smtClean="0"/>
              <a:t> 포스트 </a:t>
            </a:r>
            <a:r>
              <a:rPr lang="ko-KR" altLang="en-US" dirty="0" err="1" smtClean="0"/>
              <a:t>포텀과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BTS </a:t>
            </a:r>
            <a:r>
              <a:rPr lang="ko-KR" altLang="en-US" dirty="0" smtClean="0"/>
              <a:t>통계를 통한 버그 수정 </a:t>
            </a:r>
            <a:r>
              <a:rPr lang="ko-KR" altLang="en-US" dirty="0" err="1" smtClean="0"/>
              <a:t>프레싱이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들갈</a:t>
            </a:r>
            <a:r>
              <a:rPr lang="ko-KR" altLang="en-US" dirty="0" smtClean="0"/>
              <a:t> 것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45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133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81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56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18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버그의 </a:t>
            </a:r>
            <a:r>
              <a:rPr lang="ko-KR" altLang="en-US" dirty="0" err="1" smtClean="0"/>
              <a:t>심각도를</a:t>
            </a:r>
            <a:r>
              <a:rPr lang="ko-KR" altLang="en-US" dirty="0" smtClean="0"/>
              <a:t> 알리는 것 이외에도 각종 데이터를 </a:t>
            </a:r>
            <a:r>
              <a:rPr lang="ko-KR" altLang="en-US" dirty="0" err="1" smtClean="0"/>
              <a:t>지표로하여</a:t>
            </a:r>
            <a:r>
              <a:rPr lang="ko-KR" altLang="en-US" dirty="0" smtClean="0"/>
              <a:t> 제안 사항도 드릴 수 있는데요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이는 반드시 수정해달라 라는 목적이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개발팀 내에서 어느 정도 고려하여 수정했으면 하는 부분으로</a:t>
            </a:r>
            <a:endParaRPr lang="en-US" altLang="ko-KR" dirty="0" smtClean="0"/>
          </a:p>
          <a:p>
            <a:r>
              <a:rPr lang="ko-KR" altLang="en-US" dirty="0" smtClean="0"/>
              <a:t>유저입장에서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제안드릴 수 있는 </a:t>
            </a:r>
            <a:r>
              <a:rPr lang="ko-KR" altLang="en-US" dirty="0" err="1" smtClean="0"/>
              <a:t>게임성</a:t>
            </a:r>
            <a:r>
              <a:rPr lang="ko-KR" altLang="en-US" dirty="0" smtClean="0"/>
              <a:t> 제안도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74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참고 표는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년도에 </a:t>
            </a:r>
            <a:r>
              <a:rPr lang="ko-KR" altLang="en-US" dirty="0" err="1" smtClean="0"/>
              <a:t>오픈한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쿠키런의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크리스탈과</a:t>
            </a:r>
            <a:r>
              <a:rPr lang="ko-KR" altLang="en-US" dirty="0" smtClean="0"/>
              <a:t> 골드의 환율 수치 인데요</a:t>
            </a:r>
            <a:endParaRPr lang="en-US" altLang="ko-KR" dirty="0" smtClean="0"/>
          </a:p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스텟</a:t>
            </a:r>
            <a:r>
              <a:rPr lang="ko-KR" altLang="en-US" dirty="0" smtClean="0"/>
              <a:t> 상태로 일반적인 유저들이 </a:t>
            </a:r>
            <a:r>
              <a:rPr lang="en-US" altLang="ko-KR" dirty="0" smtClean="0"/>
              <a:t>S</a:t>
            </a:r>
            <a:r>
              <a:rPr lang="ko-KR" altLang="en-US" dirty="0" smtClean="0"/>
              <a:t>급의 쿠키를 얻기 위해 노력해야 하는 가치를</a:t>
            </a:r>
            <a:endParaRPr lang="en-US" altLang="ko-KR" dirty="0" smtClean="0"/>
          </a:p>
          <a:p>
            <a:r>
              <a:rPr lang="ko-KR" altLang="en-US" dirty="0" smtClean="0"/>
              <a:t>데이터를 지표로 환산해본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한판의 플레이타임과 하루에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게임에 머무는 시간이 </a:t>
            </a:r>
            <a:r>
              <a:rPr lang="ko-KR" altLang="en-US" dirty="0" err="1" smtClean="0"/>
              <a:t>어느정도되고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몇일을</a:t>
            </a:r>
            <a:r>
              <a:rPr lang="ko-KR" altLang="en-US" dirty="0" smtClean="0"/>
              <a:t> 출석하면</a:t>
            </a:r>
            <a:endParaRPr lang="en-US" altLang="ko-KR" dirty="0" smtClean="0"/>
          </a:p>
          <a:p>
            <a:r>
              <a:rPr lang="ko-KR" altLang="en-US" dirty="0" smtClean="0"/>
              <a:t>동급의 </a:t>
            </a:r>
            <a:r>
              <a:rPr lang="ko-KR" altLang="en-US" dirty="0" err="1" smtClean="0"/>
              <a:t>펫이나</a:t>
            </a:r>
            <a:r>
              <a:rPr lang="ko-KR" altLang="en-US" dirty="0" smtClean="0"/>
              <a:t> 쿠키를 얻을 수 있는지 등의 유료화 구조를 구성하는데 있어서 지표도 </a:t>
            </a:r>
            <a:r>
              <a:rPr lang="en-US" altLang="ko-KR" dirty="0" smtClean="0"/>
              <a:t>FQA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다룰수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493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역시 </a:t>
            </a:r>
            <a:r>
              <a:rPr lang="en-US" altLang="ko-KR" dirty="0" smtClean="0"/>
              <a:t>UX</a:t>
            </a:r>
            <a:r>
              <a:rPr lang="ko-KR" altLang="en-US" dirty="0" smtClean="0"/>
              <a:t>인 사용자 경험을 기반으로 게임을 진행하는데 있어</a:t>
            </a:r>
            <a:endParaRPr lang="en-US" altLang="ko-KR" dirty="0" smtClean="0"/>
          </a:p>
          <a:p>
            <a:r>
              <a:rPr lang="ko-KR" altLang="en-US" dirty="0" smtClean="0"/>
              <a:t>불편한 요소가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동일한 장르의 게임에서는 어떻게 다루고 있는지 </a:t>
            </a:r>
            <a:endParaRPr lang="en-US" altLang="ko-KR" dirty="0" smtClean="0"/>
          </a:p>
          <a:p>
            <a:r>
              <a:rPr lang="ko-KR" altLang="en-US" dirty="0" smtClean="0"/>
              <a:t>비교하여 제안할 수 도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44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사례는 </a:t>
            </a:r>
            <a:r>
              <a:rPr lang="ko-KR" altLang="en-US" dirty="0" err="1" smtClean="0"/>
              <a:t>이정도로</a:t>
            </a:r>
            <a:r>
              <a:rPr lang="ko-KR" altLang="en-US" dirty="0" smtClean="0"/>
              <a:t> 마무리 하도록 하구요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분기까지의 주요 목표 스케줄인데요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정규 </a:t>
            </a:r>
            <a:r>
              <a:rPr lang="ko-KR" altLang="en-US" dirty="0" err="1" smtClean="0"/>
              <a:t>빌드의</a:t>
            </a:r>
            <a:r>
              <a:rPr lang="ko-KR" altLang="en-US" dirty="0" smtClean="0"/>
              <a:t> 경우 현재 상태 파악 및 </a:t>
            </a:r>
            <a:r>
              <a:rPr lang="ko-KR" altLang="en-US" dirty="0" err="1" smtClean="0"/>
              <a:t>크리티컬한</a:t>
            </a:r>
            <a:r>
              <a:rPr lang="ko-KR" altLang="en-US" dirty="0" smtClean="0"/>
              <a:t> 주요 </a:t>
            </a:r>
            <a:r>
              <a:rPr lang="ko-KR" altLang="en-US" dirty="0" smtClean="0"/>
              <a:t>버그에 대한 문제 </a:t>
            </a:r>
            <a:r>
              <a:rPr lang="ko-KR" altLang="en-US" dirty="0" smtClean="0"/>
              <a:t>리포트가 </a:t>
            </a:r>
            <a:r>
              <a:rPr lang="ko-KR" altLang="en-US" dirty="0" smtClean="0"/>
              <a:t>이루어 질</a:t>
            </a:r>
            <a:r>
              <a:rPr lang="ko-KR" altLang="en-US" baseline="0" dirty="0" smtClean="0"/>
              <a:t> 예정</a:t>
            </a:r>
            <a:endParaRPr lang="en-US" altLang="ko-KR" baseline="0" dirty="0" smtClean="0"/>
          </a:p>
          <a:p>
            <a:r>
              <a:rPr lang="ko-KR" altLang="en-US" baseline="0" dirty="0" smtClean="0"/>
              <a:t>잔존 액티브 이슈의 경우 지라 이관을 준비하기 </a:t>
            </a:r>
            <a:r>
              <a:rPr lang="ko-KR" altLang="en-US" baseline="0" dirty="0" smtClean="0"/>
              <a:t>위해 </a:t>
            </a:r>
            <a:r>
              <a:rPr lang="ko-KR" altLang="en-US" baseline="0" dirty="0" err="1" smtClean="0"/>
              <a:t>클로즈된</a:t>
            </a:r>
            <a:r>
              <a:rPr lang="ko-KR" altLang="en-US" baseline="0" dirty="0" smtClean="0"/>
              <a:t> 항목들 중에서도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재발생</a:t>
            </a:r>
            <a:r>
              <a:rPr lang="ko-KR" altLang="en-US" baseline="0" dirty="0" smtClean="0"/>
              <a:t> 요지가 있는 이슈들에 대해 스텝 재확인 </a:t>
            </a:r>
            <a:r>
              <a:rPr lang="ko-KR" altLang="en-US" baseline="0" dirty="0" smtClean="0"/>
              <a:t>및 </a:t>
            </a:r>
            <a:r>
              <a:rPr lang="ko-KR" altLang="en-US" baseline="0" dirty="0" smtClean="0"/>
              <a:t>리포트에 대한 내용도 명확하게 다시 </a:t>
            </a:r>
            <a:r>
              <a:rPr lang="ko-KR" altLang="en-US" baseline="0" dirty="0" err="1" smtClean="0"/>
              <a:t>리포트할</a:t>
            </a:r>
            <a:r>
              <a:rPr lang="ko-KR" altLang="en-US" baseline="0" dirty="0" smtClean="0"/>
              <a:t>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286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85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QA</a:t>
            </a:r>
            <a:r>
              <a:rPr lang="ko-KR" altLang="en-US" dirty="0" smtClean="0"/>
              <a:t>란</a:t>
            </a:r>
            <a:r>
              <a:rPr lang="ko-KR" altLang="en-US" baseline="0" dirty="0" smtClean="0"/>
              <a:t> 제품이 소비자에게 전달되기 전에 다양한 검수 방법을 통해 품질을 보증하는 직군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8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초기에는 기획 단계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오픈 후 유지 보수까지 전 단계에 걸쳐 업무를 수행합니다</a:t>
            </a:r>
            <a:r>
              <a:rPr lang="en-US" altLang="ko-KR" dirty="0" smtClean="0"/>
              <a:t>.  </a:t>
            </a:r>
            <a:r>
              <a:rPr lang="ko-KR" altLang="en-US" dirty="0" smtClean="0"/>
              <a:t>대부분이 사람들이 게임 플레이 테스트만 생각하지만 그런 부분 외에도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7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기획서 리뷰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인스펙션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통해서 사전에 문제가 발생되는 것을 예측하는 작업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9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알고</a:t>
            </a:r>
            <a:r>
              <a:rPr lang="ko-KR" altLang="en-US" baseline="0" dirty="0" smtClean="0"/>
              <a:t> 처음에 말한 끊임 없이 반복적인 </a:t>
            </a:r>
            <a:r>
              <a:rPr lang="ko-KR" altLang="en-US" baseline="0" dirty="0" err="1" smtClean="0"/>
              <a:t>테스팅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40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smtClean="0"/>
              <a:t>UX</a:t>
            </a:r>
            <a:r>
              <a:rPr lang="ko-KR" altLang="en-US" dirty="0" smtClean="0"/>
              <a:t>를 기반으로 한 게임성에 대한 테스트와 포스트 </a:t>
            </a:r>
            <a:r>
              <a:rPr lang="ko-KR" altLang="en-US" dirty="0" err="1" smtClean="0"/>
              <a:t>모텀을</a:t>
            </a:r>
            <a:r>
              <a:rPr lang="ko-KR" altLang="en-US" dirty="0" smtClean="0"/>
              <a:t> 통한 개선안 까지 다양한 업무범위를 가지고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1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품질을 보증하기 위해서 테스트뿐만</a:t>
            </a:r>
            <a:r>
              <a:rPr lang="ko-KR" altLang="en-US" baseline="0" dirty="0" smtClean="0"/>
              <a:t> 아니라 다양한 업무를 진행합니다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9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업무 범위가 넓다 보니 유관부서의 업무에 관한 관심도가 높고 진행과정을 </a:t>
            </a:r>
            <a:r>
              <a:rPr lang="ko-KR" altLang="en-US" dirty="0" err="1" smtClean="0"/>
              <a:t>알아여</a:t>
            </a:r>
            <a:r>
              <a:rPr lang="ko-KR" altLang="en-US" dirty="0" smtClean="0"/>
              <a:t> 좀 더 매끄러운 테스트를 진행 </a:t>
            </a:r>
            <a:r>
              <a:rPr lang="ko-KR" altLang="en-US" dirty="0" err="1" smtClean="0"/>
              <a:t>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있다보니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21B1-ADE5-4C04-9D68-EA473CB08D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31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0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0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41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3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28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69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84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08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30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547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7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27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53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44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20D8-17A2-4DC8-9865-F7E8CE45223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2016-04-21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11C1A-5889-4023-9807-EAA13DC747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71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31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0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66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0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3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9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CB67D-9D07-4693-8C31-81525F9BB587}" type="datetimeFigureOut">
              <a:rPr lang="ko-KR" altLang="en-US" smtClean="0"/>
              <a:t>2016-04-21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1D538-A635-435A-9D89-2549F94AA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" y="0"/>
            <a:ext cx="12179581" cy="686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8960" y="600067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PD </a:t>
            </a:r>
            <a:r>
              <a:rPr lang="ko-KR" altLang="en-US" dirty="0" smtClean="0">
                <a:solidFill>
                  <a:prstClr val="black"/>
                </a:solidFill>
              </a:rPr>
              <a:t>정승현 </a:t>
            </a:r>
            <a:r>
              <a:rPr lang="en-US" altLang="ko-KR" dirty="0" smtClean="0">
                <a:solidFill>
                  <a:prstClr val="black"/>
                </a:solidFill>
              </a:rPr>
              <a:t>2015 01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36183" y="5505687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게임 </a:t>
            </a:r>
            <a:r>
              <a:rPr lang="ko-KR" altLang="en-US" dirty="0" err="1" smtClean="0">
                <a:solidFill>
                  <a:prstClr val="black"/>
                </a:solidFill>
              </a:rPr>
              <a:t>장르소개과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 err="1">
                <a:solidFill>
                  <a:prstClr val="black"/>
                </a:solidFill>
              </a:rPr>
              <a:t>프로토</a:t>
            </a:r>
            <a:r>
              <a:rPr lang="ko-KR" altLang="en-US" dirty="0">
                <a:solidFill>
                  <a:prstClr val="black"/>
                </a:solidFill>
              </a:rPr>
              <a:t> 타입 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92" y="218721"/>
            <a:ext cx="4302212" cy="42955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18" y="4720807"/>
            <a:ext cx="2004159" cy="5010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872179"/>
            <a:ext cx="11410685" cy="728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819273" y="5346346"/>
            <a:ext cx="1988045" cy="404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Written by QA Team</a:t>
            </a:r>
            <a:endParaRPr lang="en-US" altLang="ko-KR" sz="1500" b="1" dirty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3" y="580203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안녕하세요</a:t>
            </a:r>
            <a:r>
              <a:rPr lang="en-US" altLang="ko-KR" sz="1200" dirty="0"/>
              <a:t>. QA</a:t>
            </a:r>
            <a:r>
              <a:rPr lang="ko-KR" altLang="en-US" sz="1200" dirty="0"/>
              <a:t>팀 김석훈입니다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인서트코인즈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개발팀내에</a:t>
            </a:r>
            <a:r>
              <a:rPr lang="ko-KR" altLang="en-US" sz="1200" dirty="0"/>
              <a:t> </a:t>
            </a:r>
            <a:r>
              <a:rPr lang="en-US" altLang="ko-KR" sz="1200" dirty="0"/>
              <a:t>QA </a:t>
            </a:r>
            <a:r>
              <a:rPr lang="ko-KR" altLang="en-US" sz="1200" dirty="0"/>
              <a:t>포지션에 금주에 </a:t>
            </a:r>
            <a:r>
              <a:rPr lang="ko-KR" altLang="en-US" sz="1200" dirty="0" err="1"/>
              <a:t>세팅되었는데요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업무 협업을 본격적으로 진행하기에 앞서 저희 </a:t>
            </a:r>
            <a:r>
              <a:rPr lang="en-US" altLang="ko-KR" sz="1200" dirty="0"/>
              <a:t>QA</a:t>
            </a:r>
            <a:r>
              <a:rPr lang="ko-KR" altLang="en-US" sz="1200" dirty="0"/>
              <a:t>팀에 대한 기본 업무와</a:t>
            </a:r>
            <a:endParaRPr lang="en-US" altLang="ko-KR" sz="1200" dirty="0"/>
          </a:p>
          <a:p>
            <a:r>
              <a:rPr lang="ko-KR" altLang="en-US" sz="1200" dirty="0" err="1"/>
              <a:t>개발팀내에서의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롤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향후 스케줄까지 간단히 </a:t>
            </a:r>
            <a:r>
              <a:rPr lang="ko-KR" altLang="en-US" sz="1200" dirty="0" err="1"/>
              <a:t>설명드리도록</a:t>
            </a:r>
            <a:r>
              <a:rPr lang="ko-KR" altLang="en-US" sz="1200" dirty="0"/>
              <a:t> 하겠습니다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18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37" y="2193036"/>
            <a:ext cx="7143750" cy="449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6364" y="3198185"/>
            <a:ext cx="2391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사소한 것 조차 질문하고 확인을 받고 싶어 한다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7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2089" y="2092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6146" name="Picture 2" descr="http://upload2.inven.co.kr/upload/2015/07/26/bbs/i1132176209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3283" r="1943" b="3111"/>
          <a:stretch/>
        </p:blipFill>
        <p:spPr bwMode="auto">
          <a:xfrm>
            <a:off x="2942524" y="2092221"/>
            <a:ext cx="6012500" cy="440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81062" y="1782496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때로는 반복적인 요구를 하기도 한다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.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81216" y="2498250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r>
              <a:rPr lang="ko-KR" altLang="en-US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기획서 주세요</a:t>
            </a:r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endParaRPr lang="ko-KR" altLang="en-US" sz="1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0875" y="3252504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r>
              <a:rPr lang="ko-KR" altLang="en-US" sz="16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빌드</a:t>
            </a:r>
            <a:r>
              <a:rPr lang="ko-KR" altLang="en-US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 주세요</a:t>
            </a:r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endParaRPr lang="ko-KR" altLang="en-US" sz="1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9205" y="2473627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r>
              <a:rPr lang="ko-KR" altLang="en-US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패치 주세요</a:t>
            </a:r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endParaRPr lang="ko-KR" altLang="en-US" sz="1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2524" y="3105152"/>
            <a:ext cx="2230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r>
              <a:rPr lang="ko-KR" altLang="en-US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이건 꼭 수정해주세요</a:t>
            </a:r>
            <a:r>
              <a:rPr lang="en-US" altLang="ko-KR" sz="16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endParaRPr lang="ko-KR" altLang="en-US" sz="16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07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2" y="2229612"/>
            <a:ext cx="7162800" cy="445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83554" y="3297062"/>
            <a:ext cx="3958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가장 중요한 것은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,</a:t>
            </a: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함께 만들어 간다는 것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0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325" y="1004694"/>
            <a:ext cx="5176417" cy="675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현재까지 업계에 정의 되어있는 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QA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739757" y="2022641"/>
            <a:ext cx="2695904" cy="630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Publishing QA</a:t>
            </a:r>
            <a:endParaRPr lang="ko-KR" altLang="en-US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739757" y="3641234"/>
            <a:ext cx="2695904" cy="630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Game Dev QA</a:t>
            </a:r>
            <a:endParaRPr lang="ko-KR" altLang="en-US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39757" y="5259827"/>
            <a:ext cx="2695904" cy="630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Service QA</a:t>
            </a:r>
            <a:endParaRPr lang="ko-KR" altLang="en-US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79179" y="3641233"/>
            <a:ext cx="2695904" cy="6306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Technical QA</a:t>
            </a:r>
            <a:endParaRPr lang="ko-KR" altLang="en-US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79179" y="5259827"/>
            <a:ext cx="2695904" cy="6306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Fun QA</a:t>
            </a:r>
            <a:endParaRPr lang="ko-KR" altLang="en-US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59468" y="3956543"/>
            <a:ext cx="2695904" cy="6306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Critical QA</a:t>
            </a:r>
            <a:endParaRPr lang="ko-KR" altLang="en-US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159468" y="5635570"/>
            <a:ext cx="2695904" cy="63062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Data Analysis QA</a:t>
            </a:r>
            <a:endParaRPr lang="ko-KR" altLang="en-US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79179" y="2063516"/>
            <a:ext cx="706821" cy="165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79179" y="2375851"/>
            <a:ext cx="706821" cy="16533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79179" y="2679980"/>
            <a:ext cx="706821" cy="1653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Rectangle 3"/>
          <p:cNvSpPr txBox="1">
            <a:spLocks noRot="1" noChangeArrowheads="1"/>
          </p:cNvSpPr>
          <p:nvPr/>
        </p:nvSpPr>
        <p:spPr>
          <a:xfrm>
            <a:off x="1841411" y="1987374"/>
            <a:ext cx="2706944" cy="317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v"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11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»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패치 단계에 따른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QA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구분</a:t>
            </a:r>
            <a:endParaRPr lang="en-US" altLang="ko-KR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Rectangle 3"/>
          <p:cNvSpPr txBox="1">
            <a:spLocks noRot="1" noChangeArrowheads="1"/>
          </p:cNvSpPr>
          <p:nvPr/>
        </p:nvSpPr>
        <p:spPr>
          <a:xfrm>
            <a:off x="1841411" y="2305257"/>
            <a:ext cx="2706944" cy="317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v"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11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»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테스트 대상에 따른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QA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구분</a:t>
            </a:r>
            <a:endParaRPr lang="en-US" altLang="ko-KR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" name="Rectangle 3"/>
          <p:cNvSpPr txBox="1">
            <a:spLocks noRot="1" noChangeArrowheads="1"/>
          </p:cNvSpPr>
          <p:nvPr/>
        </p:nvSpPr>
        <p:spPr>
          <a:xfrm>
            <a:off x="1841411" y="2607199"/>
            <a:ext cx="2896127" cy="3176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SzPct val="110000"/>
              <a:buFontTx/>
              <a:buBlip>
                <a:blip r:embed="rId4"/>
              </a:buBlip>
              <a:defRPr sz="14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SzPct val="70000"/>
              <a:buFont typeface="Wingdings" pitchFamily="2" charset="2"/>
              <a:buChar char="v"/>
              <a:defRPr sz="1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ü"/>
              <a:defRPr sz="11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»"/>
              <a:defRPr sz="105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" pitchFamily="2" charset="2"/>
              <a:buNone/>
              <a:defRPr/>
            </a:pP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새로 만들어지고 있는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  <a:ea typeface="+mn-ea"/>
              </a:rPr>
              <a:t>QA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  <a:ea typeface="+mn-ea"/>
              </a:rPr>
              <a:t>구분</a:t>
            </a:r>
            <a:endParaRPr lang="en-US" altLang="ko-KR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0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325" y="1004694"/>
            <a:ext cx="36744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인서트코인즈에서의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Role</a:t>
            </a:r>
            <a:endParaRPr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870170" y="2022641"/>
            <a:ext cx="3424335" cy="2285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Game Dev QA 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기획서 검토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테스트케이스 설계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프로그램팀에서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구현한 기능 확인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패치노트 제작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최종패치 및 버전관리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0312" y="2022641"/>
            <a:ext cx="6361037" cy="1905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Technical QA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기획서에 명시된 내용대로 구현되었는지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기술적 내용 중심으로 테스트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및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컨텐츠의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기능 구현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미구현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작동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오작동 등 기능적인 문제와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그래픽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텍스트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UI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문제 등을 테스트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사람들이 흔히 버그라고 표현하는 대부분의 내용을 테스트 대상으로 봄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0312" y="4439941"/>
            <a:ext cx="6577442" cy="1905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Fun QA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게임에 반영된 시스템 및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컨텐츠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자체를 테스트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시스템 및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컨텐츠의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재미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밸런스 등을 테스트 대상으로 봄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 지식이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TQA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보다 더 많이 요구되고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게임로그 분석과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객관적인 데이터 자료 등을 토대로 기획적인 부분에 대해 변경을 요구함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3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11000127" cy="5586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장기적 진행 내역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QA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프로세스 수립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QA Plan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부터 진행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도출까지 내재화를 통해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QA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전문성 강화 및 유관부서와의 신뢰 확보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프로세스 수립</a:t>
            </a:r>
            <a:endParaRPr lang="en-US" altLang="ko-KR" sz="1500" dirty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테스트 가능한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빌드를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릴리즈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하기 위해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사전에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Build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Acceptance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Testing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등을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통한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빌드의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신뢰성 확보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Bug Tracking System 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프로세스 구축 및 가이드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JIRA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통해 효율적인 버그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트래킹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관리를 하고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매뉴얼 작성을 통해 유관부서에게 가이드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버전정책 수립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체계적인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관리를 위해 버전 시스템을 정의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노트 관리 </a:t>
            </a: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릴리즈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노트</a:t>
            </a: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릴리즈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예정인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빌드에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포함될 기능추가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버그수정 등에 대한 패치 내용을 각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팀별로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전달받아 취합하여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퍼블리셔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배포 및 관리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6837128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단기적 진행 예정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0427 </a:t>
            </a: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테스트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0427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빌드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정규 테스트 및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멘티스를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통한 잔존 액티브 이슈 확인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Close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상태의 이슈 중 주요 이슈들은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리그레션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테스트를 통해 재확인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JIRA </a:t>
            </a: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셋팅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JIRA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셋팅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가이드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디바이스 관리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테스트용 디바이스 관리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err="1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유닛</a:t>
            </a: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테스트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개발되는 과정에서 컴포넌트 별로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유닛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테스트 진행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16660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 descr="공간이동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434" y="2089606"/>
            <a:ext cx="5191733" cy="3834321"/>
          </a:xfrm>
          <a:prstGeom prst="rect">
            <a:avLst/>
          </a:prstGeom>
          <a:ln w="12700">
            <a:noFill/>
          </a:ln>
        </p:spPr>
      </p:pic>
      <p:pic>
        <p:nvPicPr>
          <p:cNvPr id="9" name="그림 8" descr="아이온공간이동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3930" y="2165286"/>
            <a:ext cx="5191733" cy="37541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16325" y="6057576"/>
            <a:ext cx="879599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공간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이동사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NPC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통해 다른 지역으로 이동 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캐릭터가 이동할 수 없는 지역에 배치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캐릭터 이동 완료 시의 좌표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04106" y="1747140"/>
            <a:ext cx="1941557" cy="342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WOW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864323" y="957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QA</a:t>
            </a:r>
            <a:r>
              <a:rPr lang="ko-KR" altLang="en-US" sz="1200" dirty="0"/>
              <a:t>를 진행하면서 발견되는 주요 이슈 사례인데요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크게 기획이슈 프로그래밍이슈 그래픽적인 이슈 </a:t>
            </a:r>
            <a:r>
              <a:rPr lang="en-US" altLang="ko-KR" sz="1200" dirty="0"/>
              <a:t>3</a:t>
            </a:r>
            <a:r>
              <a:rPr lang="ko-KR" altLang="en-US" sz="1200" dirty="0"/>
              <a:t>가지 정도 사례를 모아보았습니다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첫번째로</a:t>
            </a:r>
            <a:r>
              <a:rPr lang="ko-KR" altLang="en-US" sz="1200" dirty="0"/>
              <a:t> 기획적인 이슈입니다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31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16660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088060"/>
            <a:ext cx="8113118" cy="751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NPC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배치되어 있지 않아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진행이 더 이상 불가능한 문제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누락된 메인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NPC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를 해당 지역에 배치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4" y="2089606"/>
            <a:ext cx="4757519" cy="399845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82195" y="165330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35308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16660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5949636"/>
            <a:ext cx="920155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완료를 통해 획득한 아이템들의 등급이 모두 고급 등급으로 출력되는 문제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기획 데이터 확인 후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퀘스트와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서브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각각의 완료 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아이템 등급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리워드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확인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4" y="2089606"/>
            <a:ext cx="7743825" cy="30765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1826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40080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 smtClean="0">
                <a:solidFill>
                  <a:prstClr val="white"/>
                </a:solidFill>
              </a:rPr>
              <a:t>목차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8" name="Rectangle 228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88950" y="1341438"/>
            <a:ext cx="1946275" cy="830262"/>
          </a:xfrm>
          <a:prstGeom prst="rect">
            <a:avLst/>
          </a:prstGeom>
          <a:ln algn="ctr"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4800" b="1" dirty="0" smtClean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INDEX</a:t>
            </a:r>
          </a:p>
        </p:txBody>
      </p:sp>
      <p:graphicFrame>
        <p:nvGraphicFramePr>
          <p:cNvPr id="10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29256"/>
              </p:ext>
            </p:extLst>
          </p:nvPr>
        </p:nvGraphicFramePr>
        <p:xfrm>
          <a:off x="2649538" y="1484313"/>
          <a:ext cx="6286500" cy="4500880"/>
        </p:xfrm>
        <a:graphic>
          <a:graphicData uri="http://schemas.openxmlformats.org/drawingml/2006/table">
            <a:tbl>
              <a:tblPr/>
              <a:tblGrid>
                <a:gridCol w="4319587"/>
                <a:gridCol w="1966913"/>
              </a:tblGrid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1. QA </a:t>
                      </a: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기본 업무 소개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/>
                      </a:r>
                      <a:b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2.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 업계의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QA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정보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/>
                      </a:r>
                      <a:b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/>
                      </a:r>
                      <a:b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3.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개발팀 내에서의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Role</a:t>
                      </a:r>
                      <a:endParaRPr kumimoji="0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4.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주요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To do list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-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장기적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단기적 목표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5. QA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이슈 사례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6. 2Q16 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목표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933243" y="559154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시작에 앞서 간략한 목차입니다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우선 </a:t>
            </a:r>
            <a:r>
              <a:rPr lang="en-US" altLang="ko-KR" sz="1200" dirty="0"/>
              <a:t>QA</a:t>
            </a:r>
            <a:r>
              <a:rPr lang="ko-KR" altLang="en-US" sz="1200" dirty="0"/>
              <a:t>에 대한 기본 업무 소개부터 현 업계의 </a:t>
            </a:r>
            <a:r>
              <a:rPr lang="en-US" altLang="ko-KR" sz="1200" dirty="0"/>
              <a:t>QA </a:t>
            </a:r>
            <a:r>
              <a:rPr lang="ko-KR" altLang="en-US" sz="1200" dirty="0"/>
              <a:t>정보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개발팀 내에서의 </a:t>
            </a:r>
            <a:r>
              <a:rPr lang="ko-KR" altLang="en-US" sz="1200" dirty="0" err="1"/>
              <a:t>롤</a:t>
            </a:r>
            <a:r>
              <a:rPr lang="en-US" altLang="ko-KR" sz="1200" dirty="0"/>
              <a:t>, </a:t>
            </a:r>
            <a:r>
              <a:rPr lang="ko-KR" altLang="en-US" sz="1200" dirty="0"/>
              <a:t>그리고 장기적</a:t>
            </a:r>
            <a:r>
              <a:rPr lang="en-US" altLang="ko-KR" sz="1200" dirty="0"/>
              <a:t>/</a:t>
            </a:r>
            <a:r>
              <a:rPr lang="ko-KR" altLang="en-US" sz="1200" dirty="0"/>
              <a:t>단기적 </a:t>
            </a:r>
            <a:r>
              <a:rPr lang="en-US" altLang="ko-KR" sz="1200" dirty="0"/>
              <a:t>to do list</a:t>
            </a:r>
            <a:r>
              <a:rPr lang="ko-KR" altLang="en-US" sz="1200" dirty="0"/>
              <a:t>  </a:t>
            </a:r>
            <a:r>
              <a:rPr lang="ko-KR" altLang="en-US" sz="1200" dirty="0" err="1"/>
              <a:t>설명드리도록</a:t>
            </a:r>
            <a:r>
              <a:rPr lang="ko-KR" altLang="en-US" sz="1200" dirty="0"/>
              <a:t> 하겠습니다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마지막으로 </a:t>
            </a:r>
            <a:r>
              <a:rPr lang="en-US" altLang="ko-KR" sz="1200" dirty="0"/>
              <a:t>QA</a:t>
            </a:r>
            <a:r>
              <a:rPr lang="ko-KR" altLang="en-US" sz="1200" dirty="0"/>
              <a:t>쪽에서 어떤 이슈들을 다루고 있는지 사례와 </a:t>
            </a:r>
            <a:r>
              <a:rPr lang="en-US" altLang="ko-KR" sz="1200" dirty="0"/>
              <a:t>2</a:t>
            </a:r>
            <a:r>
              <a:rPr lang="ko-KR" altLang="en-US" sz="1200" dirty="0"/>
              <a:t>분기 내의 </a:t>
            </a:r>
            <a:r>
              <a:rPr lang="ko-KR" altLang="en-US" sz="1200" dirty="0" smtClean="0"/>
              <a:t>간략한</a:t>
            </a:r>
            <a:endParaRPr lang="en-US" altLang="ko-KR" sz="1200" dirty="0" smtClean="0"/>
          </a:p>
          <a:p>
            <a:r>
              <a:rPr lang="ko-KR" altLang="en-US" sz="1200" dirty="0" smtClean="0"/>
              <a:t>목표 </a:t>
            </a:r>
            <a:r>
              <a:rPr lang="ko-KR" altLang="en-US" sz="1200" dirty="0"/>
              <a:t>등을</a:t>
            </a:r>
            <a:endParaRPr lang="en-US" altLang="ko-KR" sz="1200" dirty="0"/>
          </a:p>
          <a:p>
            <a:r>
              <a:rPr lang="ko-KR" altLang="en-US" sz="1200" dirty="0"/>
              <a:t>추가로 </a:t>
            </a:r>
            <a:r>
              <a:rPr lang="ko-KR" altLang="en-US" sz="1200" dirty="0" err="1"/>
              <a:t>설명드리겠습니다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9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79177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055269"/>
            <a:ext cx="756809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강화된 무기 착용 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클라이언트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크래쉬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팝업 출력과 함께 종료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인챈트가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완료된 무기를 착용하여도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크래쉬가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발생하지 않도록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5" y="2091636"/>
            <a:ext cx="8402884" cy="38946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422264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227420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79177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2" name="그룹 36"/>
          <p:cNvGrpSpPr/>
          <p:nvPr/>
        </p:nvGrpSpPr>
        <p:grpSpPr>
          <a:xfrm>
            <a:off x="906435" y="2089606"/>
            <a:ext cx="10444234" cy="4105501"/>
            <a:chOff x="612440" y="2908033"/>
            <a:chExt cx="7920000" cy="3113255"/>
          </a:xfrm>
        </p:grpSpPr>
        <p:pic>
          <p:nvPicPr>
            <p:cNvPr id="13" name="그림 12" descr="우편복사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40" y="2908033"/>
              <a:ext cx="7920000" cy="2897231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1403648" y="5733256"/>
              <a:ext cx="2520280" cy="288032"/>
            </a:xfrm>
            <a:prstGeom prst="rect">
              <a:avLst/>
            </a:prstGeom>
            <a:solidFill>
              <a:sysClr val="window" lastClr="FFFFFF"/>
            </a:solidFill>
            <a:ln w="425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휴먼모음T" pitchFamily="18" charset="-127"/>
                <a:ea typeface="휴먼모음T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16325" y="6005190"/>
            <a:ext cx="861966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펫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창고와 우편 시스템을 이용한 아이템 복사 버그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아이템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우클릭을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통해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펫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창고에 보유하고 있는 아이템을 밀어낼 수 없도록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63614" y="1747140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200" dirty="0" err="1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아이온</a:t>
            </a:r>
            <a:endParaRPr lang="en-US" altLang="ko-KR" sz="1200" dirty="0" smtClean="0">
              <a:solidFill>
                <a:srgbClr val="EB455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38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03836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046806"/>
            <a:ext cx="856997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거래를 통해 획득한 아이템이 클라이언트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재접속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모두 사라지는 이슈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유저와 거래를 통해 획득한 아이템들 모두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재접속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하여도 사라지지 않도록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5" y="2095693"/>
            <a:ext cx="5645285" cy="39511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779549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4261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16660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그래픽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128216"/>
            <a:ext cx="7830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특정 지역에서 캐릭터가 그림자와 맞닿지 않아 공중에 떠다니는 느낌이 강함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컬리젼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5" y="2089606"/>
            <a:ext cx="8051133" cy="403861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175811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29513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16660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그래픽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110841"/>
            <a:ext cx="1037014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인스턴스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던전에서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고급 아이템 획득 시 출력되는 주사위 굴림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목표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겹쳐서 출력되는 이슈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UI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팝업 위치를 조정 혹은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퀘스트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목표를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개만 출력되도록 수정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5" y="2089606"/>
            <a:ext cx="5121503" cy="41061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08944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18932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79177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이슈 사례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그래픽 이슈 </a:t>
            </a:r>
            <a:endParaRPr lang="en-US" altLang="ko-KR" sz="1500" dirty="0" smtClean="0">
              <a:solidFill>
                <a:srgbClr val="0070C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325" y="6113955"/>
            <a:ext cx="821891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이슈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특정 지역의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맵에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터레인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월 처리가 되어 있지 않아 캐릭터의 끼임 현상 발생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해결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해당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에셋의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컬리젼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수정 필요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5" y="2089606"/>
            <a:ext cx="6133557" cy="402434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91905" y="1747140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MU2</a:t>
            </a:r>
          </a:p>
        </p:txBody>
      </p:sp>
    </p:spTree>
    <p:extLst>
      <p:ext uri="{BB962C8B-B14F-4D97-AF65-F5344CB8AC3E}">
        <p14:creationId xmlns:p14="http://schemas.microsoft.com/office/powerpoint/2010/main" val="25512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4" y="2089604"/>
            <a:ext cx="6293356" cy="27915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400016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기타 제안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Feature request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325" y="6165361"/>
            <a:ext cx="1146499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CBT/OBT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등의 </a:t>
            </a:r>
            <a:r>
              <a:rPr lang="ko-KR" altLang="en-US" sz="15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마일스톤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별 게시판에 등록된 유저들의 불만 및 건의사항을 토대로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카테고리를 선정하여 내부적으로 게임성도 평가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8" y="4408139"/>
            <a:ext cx="5414467" cy="16446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9813714" y="1747140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200" dirty="0" err="1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트리니티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93410" y="9396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버그의 </a:t>
            </a:r>
            <a:r>
              <a:rPr lang="ko-KR" altLang="en-US" sz="1200" dirty="0" err="1"/>
              <a:t>심각도를</a:t>
            </a:r>
            <a:r>
              <a:rPr lang="ko-KR" altLang="en-US" sz="1200" dirty="0"/>
              <a:t> 알리는 것 이외에도 각종 데이터를 </a:t>
            </a:r>
            <a:r>
              <a:rPr lang="ko-KR" altLang="en-US" sz="1200" dirty="0" err="1"/>
              <a:t>지표로하여</a:t>
            </a:r>
            <a:r>
              <a:rPr lang="ko-KR" altLang="en-US" sz="1200" dirty="0"/>
              <a:t> 제안 사항도 드릴 수 있는데요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반드시 수정해달라 라는 목적이 아닌</a:t>
            </a:r>
            <a:r>
              <a:rPr lang="en-US" altLang="ko-KR" sz="1200" dirty="0"/>
              <a:t>, </a:t>
            </a:r>
            <a:r>
              <a:rPr lang="ko-KR" altLang="en-US" sz="1200" dirty="0"/>
              <a:t>개발팀 내에서 어느 정도 고려하여 수정했으면 하는 유저입장에서</a:t>
            </a:r>
            <a:endParaRPr lang="en-US" altLang="ko-KR" sz="1200" dirty="0"/>
          </a:p>
          <a:p>
            <a:r>
              <a:rPr lang="ko-KR" altLang="en-US" sz="1200" dirty="0"/>
              <a:t>제안드릴 수도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0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5" y="2089606"/>
            <a:ext cx="8130328" cy="3896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31087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기타 제안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Feature request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325" y="6052784"/>
            <a:ext cx="9369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주관적이 아닌 객관적인 데이터를 토대로 밸런스에 영향을 미칠 수 있는 요소들을 수정하도록 제안 가능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083984" y="1747140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200" dirty="0" err="1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쿠키런</a:t>
            </a:r>
            <a:endParaRPr lang="en-US" altLang="ko-KR" sz="1200" dirty="0" smtClean="0">
              <a:solidFill>
                <a:srgbClr val="EB4555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01673" y="755018"/>
            <a:ext cx="6390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참고 표는 </a:t>
            </a:r>
            <a:r>
              <a:rPr lang="en-US" altLang="ko-KR" sz="1200" dirty="0"/>
              <a:t>2012</a:t>
            </a:r>
            <a:r>
              <a:rPr lang="ko-KR" altLang="en-US" sz="1200" dirty="0"/>
              <a:t>년도에 </a:t>
            </a:r>
            <a:r>
              <a:rPr lang="ko-KR" altLang="en-US" sz="1200" dirty="0" err="1"/>
              <a:t>오픈한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쿠키런의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크리스탈과</a:t>
            </a:r>
            <a:r>
              <a:rPr lang="ko-KR" altLang="en-US" sz="1200" dirty="0"/>
              <a:t> 골드의 환율 수치 인데요</a:t>
            </a:r>
            <a:endParaRPr lang="en-US" altLang="ko-KR" sz="1200" dirty="0"/>
          </a:p>
          <a:p>
            <a:r>
              <a:rPr lang="ko-KR" altLang="en-US" sz="1200" dirty="0"/>
              <a:t>기본 </a:t>
            </a:r>
            <a:r>
              <a:rPr lang="ko-KR" altLang="en-US" sz="1200" dirty="0" err="1"/>
              <a:t>스텟</a:t>
            </a:r>
            <a:r>
              <a:rPr lang="ko-KR" altLang="en-US" sz="1200" dirty="0"/>
              <a:t> 상태로 일반적인 유저들이 </a:t>
            </a:r>
            <a:r>
              <a:rPr lang="en-US" altLang="ko-KR" sz="1200" dirty="0"/>
              <a:t>S</a:t>
            </a:r>
            <a:r>
              <a:rPr lang="ko-KR" altLang="en-US" sz="1200" dirty="0"/>
              <a:t>급의 쿠키를 얻기 위해 노력해야 하는 가치를</a:t>
            </a:r>
            <a:endParaRPr lang="en-US" altLang="ko-KR" sz="1200" dirty="0"/>
          </a:p>
          <a:p>
            <a:r>
              <a:rPr lang="ko-KR" altLang="en-US" sz="1200" dirty="0"/>
              <a:t>데이터를 지표로 환산해본 것입니다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한판의 플레이타임과 하루에 </a:t>
            </a:r>
            <a:r>
              <a:rPr lang="ko-KR" altLang="en-US" sz="1200" dirty="0" err="1"/>
              <a:t>모바일</a:t>
            </a:r>
            <a:r>
              <a:rPr lang="ko-KR" altLang="en-US" sz="1200" dirty="0"/>
              <a:t> 게임에 머무는 시간이 </a:t>
            </a:r>
            <a:r>
              <a:rPr lang="ko-KR" altLang="en-US" sz="1200" dirty="0" err="1"/>
              <a:t>어느정도되고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몇일을</a:t>
            </a:r>
            <a:r>
              <a:rPr lang="ko-KR" altLang="en-US" sz="1200" dirty="0"/>
              <a:t> 출석하면</a:t>
            </a:r>
            <a:endParaRPr lang="en-US" altLang="ko-KR" sz="1200" dirty="0"/>
          </a:p>
          <a:p>
            <a:r>
              <a:rPr lang="ko-KR" altLang="en-US" sz="1200" dirty="0"/>
              <a:t>동급의 </a:t>
            </a:r>
            <a:r>
              <a:rPr lang="ko-KR" altLang="en-US" sz="1200" dirty="0" err="1"/>
              <a:t>펫이나</a:t>
            </a:r>
            <a:r>
              <a:rPr lang="ko-KR" altLang="en-US" sz="1200" dirty="0"/>
              <a:t> 쿠키를 얻을 수 있는지 등의 유료화 구조를 구성하는데 있어서 지표도 </a:t>
            </a:r>
            <a:r>
              <a:rPr lang="en-US" altLang="ko-KR" sz="1200" dirty="0"/>
              <a:t>FQA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다룰수</a:t>
            </a:r>
            <a:r>
              <a:rPr lang="ko-KR" altLang="en-US" sz="1200" dirty="0"/>
              <a:t>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26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331087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기타 제안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1500" dirty="0" smtClean="0">
                <a:solidFill>
                  <a:srgbClr val="0070C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Feature request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35" y="2089606"/>
            <a:ext cx="7251423" cy="405386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6325" y="6143466"/>
            <a:ext cx="671049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 경험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(UX)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기반으로 게임 진행에 불편한 요소가 있다면 제안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51609" y="2022641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참고 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200" dirty="0" err="1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트리니티</a:t>
            </a:r>
            <a:r>
              <a:rPr lang="en-US" altLang="ko-KR" sz="1200" dirty="0" smtClean="0">
                <a:solidFill>
                  <a:srgbClr val="EB4555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167984" y="1214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이 역시 </a:t>
            </a:r>
            <a:r>
              <a:rPr lang="en-US" altLang="ko-KR" sz="1200" dirty="0"/>
              <a:t>UX</a:t>
            </a:r>
            <a:r>
              <a:rPr lang="ko-KR" altLang="en-US" sz="1200" dirty="0"/>
              <a:t>인 사용자 경험을 기반으로 게임을 진행하는데 있어</a:t>
            </a:r>
            <a:endParaRPr lang="en-US" altLang="ko-KR" sz="1200" dirty="0"/>
          </a:p>
          <a:p>
            <a:r>
              <a:rPr lang="ko-KR" altLang="en-US" sz="1200" dirty="0"/>
              <a:t>불편한 요소가 있다면</a:t>
            </a:r>
            <a:r>
              <a:rPr lang="en-US" altLang="ko-KR" sz="1200" dirty="0"/>
              <a:t>, </a:t>
            </a:r>
            <a:r>
              <a:rPr lang="ko-KR" altLang="en-US" sz="1200" dirty="0"/>
              <a:t>동일한 장르의 게임에서는 어떻게 다루고 있는지 </a:t>
            </a:r>
            <a:endParaRPr lang="en-US" altLang="ko-KR" sz="1200" dirty="0"/>
          </a:p>
          <a:p>
            <a:r>
              <a:rPr lang="ko-KR" altLang="en-US" sz="1200" dirty="0"/>
              <a:t>비교하여 제안할 수 도 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964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6325" y="1004694"/>
            <a:ext cx="28440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Objective (2Q16)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36" y="2309812"/>
            <a:ext cx="8572500" cy="2238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93410" y="5000283"/>
            <a:ext cx="6910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네 사례는 </a:t>
            </a:r>
            <a:r>
              <a:rPr lang="ko-KR" altLang="en-US" sz="1200" dirty="0" err="1"/>
              <a:t>이정도로</a:t>
            </a:r>
            <a:r>
              <a:rPr lang="ko-KR" altLang="en-US" sz="1200" dirty="0"/>
              <a:t> 마무리 하도록 하구요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마지막으로 </a:t>
            </a:r>
            <a:r>
              <a:rPr lang="en-US" altLang="ko-KR" sz="1200" dirty="0"/>
              <a:t>2</a:t>
            </a:r>
            <a:r>
              <a:rPr lang="ko-KR" altLang="en-US" sz="1200" dirty="0"/>
              <a:t>분기까지의 주요 목표 스케줄인데요</a:t>
            </a:r>
            <a:r>
              <a:rPr lang="en-US" altLang="ko-KR" sz="1200" dirty="0"/>
              <a:t>..</a:t>
            </a:r>
          </a:p>
          <a:p>
            <a:r>
              <a:rPr lang="ko-KR" altLang="en-US" sz="1200" dirty="0"/>
              <a:t>정규 </a:t>
            </a:r>
            <a:r>
              <a:rPr lang="ko-KR" altLang="en-US" sz="1200" dirty="0" err="1"/>
              <a:t>빌드의</a:t>
            </a:r>
            <a:r>
              <a:rPr lang="ko-KR" altLang="en-US" sz="1200" dirty="0"/>
              <a:t> 경우 현재 상태 파악 및 </a:t>
            </a:r>
            <a:r>
              <a:rPr lang="ko-KR" altLang="en-US" sz="1200" dirty="0" err="1"/>
              <a:t>크리티컬한</a:t>
            </a:r>
            <a:r>
              <a:rPr lang="ko-KR" altLang="en-US" sz="1200" dirty="0"/>
              <a:t> 주요 버그에 대한 문제 리포트가 이루어 질 예정</a:t>
            </a:r>
            <a:endParaRPr lang="en-US" altLang="ko-KR" sz="1200" dirty="0"/>
          </a:p>
          <a:p>
            <a:r>
              <a:rPr lang="ko-KR" altLang="en-US" sz="1200" dirty="0"/>
              <a:t>잔존 액티브 이슈의 경우 지라 이관을 준비하기 위해 </a:t>
            </a:r>
            <a:r>
              <a:rPr lang="ko-KR" altLang="en-US" sz="1200" dirty="0" err="1"/>
              <a:t>클로즈된</a:t>
            </a:r>
            <a:r>
              <a:rPr lang="ko-KR" altLang="en-US" sz="1200" dirty="0"/>
              <a:t> 항목들 중에서도</a:t>
            </a:r>
            <a:endParaRPr lang="en-US" altLang="ko-KR" sz="1200" dirty="0"/>
          </a:p>
          <a:p>
            <a:r>
              <a:rPr lang="ko-KR" altLang="en-US" sz="1200" dirty="0" err="1"/>
              <a:t>재발생</a:t>
            </a:r>
            <a:r>
              <a:rPr lang="ko-KR" altLang="en-US" sz="1200" dirty="0"/>
              <a:t> 요지가 있는 이슈들에 대해 스텝 재확인 및 리포트에 대한 내용도 명확하게 다시 </a:t>
            </a:r>
            <a:r>
              <a:rPr lang="ko-KR" altLang="en-US" sz="1200" dirty="0" err="1"/>
              <a:t>리포트할</a:t>
            </a:r>
            <a:r>
              <a:rPr lang="ko-KR" altLang="en-US" sz="1200" dirty="0"/>
              <a:t> 예정입니다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83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325" y="1004694"/>
            <a:ext cx="10565713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QA 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기본 업무 소개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기본적으로 게임의 품질을 향상시키는 업무를 진행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제품이 공급되기 전 테스트를 해봄으로써 소비자에게 보다 좋은 제품을 제공하고 제품에 이상이 없도록 유지 보수를 하는 직군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08" y="2635124"/>
            <a:ext cx="5790468" cy="35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330" y="4523681"/>
            <a:ext cx="26098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076" y="2348881"/>
            <a:ext cx="3015962" cy="24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5" y="1844824"/>
            <a:ext cx="7200000" cy="452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1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75" y="1772816"/>
            <a:ext cx="72000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04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://media.ign.com/games/image/article/122/1221612/Tedious72_133279474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88" y="2495740"/>
            <a:ext cx="44577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36310" y="1982733"/>
            <a:ext cx="631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끊임 없이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반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복하는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테스팅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….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23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8" name="그림 1" descr="슬라이드16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69" y="1844824"/>
            <a:ext cx="718230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2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9" y="1859335"/>
            <a:ext cx="7200000" cy="458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-13724"/>
            <a:ext cx="12191986" cy="81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673" y="1653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50312" y="112734"/>
            <a:ext cx="9839098" cy="54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 smtClean="0">
                <a:solidFill>
                  <a:prstClr val="white"/>
                </a:solidFill>
              </a:rPr>
              <a:t>Quality Assurance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pic>
        <p:nvPicPr>
          <p:cNvPr id="1030" name="Picture 6" descr="http://itcm.co.kr/files/attach/images/813/116/098/904d6700c032d04b7f92c9e681d1f6c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1" y="2383646"/>
            <a:ext cx="4857750" cy="34290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89441" y="2820174"/>
            <a:ext cx="305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제 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3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자의 시선으로 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개발과정을 바라보며</a:t>
            </a:r>
            <a:endParaRPr lang="en-US" altLang="ko-KR" dirty="0" smtClean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328" y="391348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지켜보고 있다</a:t>
            </a:r>
            <a:r>
              <a:rPr lang="en-US" altLang="ko-KR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.＂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9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34866</TotalTime>
  <Words>1675</Words>
  <Application>Microsoft Office PowerPoint</Application>
  <PresentationFormat>와이드스크린</PresentationFormat>
  <Paragraphs>276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맑은 고딕</vt:lpstr>
      <vt:lpstr>휴먼모음T</vt:lpstr>
      <vt:lpstr>휴먼엑스포</vt:lpstr>
      <vt:lpstr>휴먼편지체</vt:lpstr>
      <vt:lpstr>Arial</vt:lpstr>
      <vt:lpstr>Trebuchet MS</vt:lpstr>
      <vt:lpstr>Wingdings</vt:lpstr>
      <vt:lpstr>Office 테마</vt:lpstr>
      <vt:lpstr>1_Office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승현</dc:creator>
  <cp:lastModifiedBy>조 동준</cp:lastModifiedBy>
  <cp:revision>492</cp:revision>
  <dcterms:created xsi:type="dcterms:W3CDTF">2015-06-11T13:04:03Z</dcterms:created>
  <dcterms:modified xsi:type="dcterms:W3CDTF">2016-04-21T12:10:42Z</dcterms:modified>
</cp:coreProperties>
</file>